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A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C295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4754880" y="1371600"/>
            <a:ext cx="2679192" cy="411480"/>
          </a:xfrm>
          <a:prstGeom prst="roundRect">
            <a:avLst>
              <a:gd name="adj" fmla="val 8000"/>
            </a:avLst>
          </a:prstGeom>
          <a:solidFill>
            <a:srgbClr val="D958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754880" y="1409700"/>
            <a:ext cx="2679192" cy="335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3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完整版SOP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71600" y="2103120"/>
            <a:ext cx="9445752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5600" b="1">
                <a:solidFill>
                  <a:srgbClr val="FFFFFF"/>
                </a:solidFill>
                <a:latin typeface="Noto Sans CJK SC"/>
              </a:defRPr>
              <a:lnSpc>
                <a:spcPct val="110000"/>
              </a:lnSpc>
            </a:pPr>
            <a:r>
              <a:t>AI搭建销售系统</a:t>
            </a:r>
          </a:p>
        </p:txBody>
      </p:sp>
      <p:sp>
        <p:nvSpPr>
          <p:cNvPr id="6" name="Rectangle 5"/>
          <p:cNvSpPr/>
          <p:nvPr/>
        </p:nvSpPr>
        <p:spPr>
          <a:xfrm>
            <a:off x="4754880" y="3108960"/>
            <a:ext cx="2679192" cy="25400"/>
          </a:xfrm>
          <a:prstGeom prst="rect">
            <a:avLst/>
          </a:prstGeom>
          <a:solidFill>
            <a:srgbClr val="C295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371600" y="3383280"/>
            <a:ext cx="9445752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2400" b="0">
                <a:solidFill>
                  <a:srgbClr val="C2956B"/>
                </a:solidFill>
                <a:latin typeface="Noto Sans CJK SC"/>
              </a:defRPr>
              <a:lnSpc>
                <a:spcPct val="130000"/>
              </a:lnSpc>
            </a:pPr>
            <a:r>
              <a:t>完整版SOP · 拿走即用 ❗️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86000" y="4114800"/>
            <a:ext cx="7616952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600" b="0">
                <a:solidFill>
                  <a:srgbClr val="9E9D99"/>
                </a:solidFill>
                <a:latin typeface="Noto Sans CJK SC"/>
              </a:defRPr>
              <a:lnSpc>
                <a:spcPct val="130000"/>
              </a:lnSpc>
            </a:pPr>
            <a:r>
              <a:t>用AI让销售新人7天上手，成交率提升300%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43200" y="5029200"/>
            <a:ext cx="1508760" cy="347472"/>
          </a:xfrm>
          <a:prstGeom prst="roundRect">
            <a:avLst>
              <a:gd name="adj" fmla="val 8000"/>
            </a:avLst>
          </a:prstGeom>
          <a:solidFill>
            <a:srgbClr val="D958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743200" y="5067300"/>
            <a:ext cx="1508760" cy="271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#ai工具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416552" y="5029200"/>
            <a:ext cx="1508760" cy="347472"/>
          </a:xfrm>
          <a:prstGeom prst="roundRect">
            <a:avLst>
              <a:gd name="adj" fmla="val 8000"/>
            </a:avLst>
          </a:prstGeom>
          <a:solidFill>
            <a:srgbClr val="D958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416552" y="5067300"/>
            <a:ext cx="1508760" cy="271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#效率神器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089904" y="5029200"/>
            <a:ext cx="1508760" cy="347472"/>
          </a:xfrm>
          <a:prstGeom prst="roundRect">
            <a:avLst>
              <a:gd name="adj" fmla="val 8000"/>
            </a:avLst>
          </a:prstGeom>
          <a:solidFill>
            <a:srgbClr val="D958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089904" y="5067300"/>
            <a:ext cx="1508760" cy="271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#ai工作流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763256" y="5029200"/>
            <a:ext cx="1508760" cy="347472"/>
          </a:xfrm>
          <a:prstGeom prst="roundRect">
            <a:avLst>
              <a:gd name="adj" fmla="val 8000"/>
            </a:avLst>
          </a:prstGeom>
          <a:solidFill>
            <a:srgbClr val="D958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763256" y="5067300"/>
            <a:ext cx="1508760" cy="271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#销售系统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C295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1155680" y="6446520"/>
            <a:ext cx="822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9E9D99"/>
                </a:solidFill>
                <a:latin typeface="Noto Sans CJK SC"/>
              </a:defRPr>
              <a:lnSpc>
                <a:spcPct val="130000"/>
              </a:lnSpc>
            </a:pPr>
            <a:r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A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5400"/>
          </a:xfrm>
          <a:prstGeom prst="rect">
            <a:avLst/>
          </a:prstGeom>
          <a:solidFill>
            <a:srgbClr val="C295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20040"/>
            <a:ext cx="10515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M6 AI排程的精确到小时的7天计划 📅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868680"/>
            <a:ext cx="10515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600" b="0">
                <a:solidFill>
                  <a:srgbClr val="9E9D99"/>
                </a:solidFill>
                <a:latin typeface="Noto Sans CJK SC"/>
              </a:defRPr>
              <a:lnSpc>
                <a:spcPct val="130000"/>
              </a:lnSpc>
            </a:pPr>
            <a:r>
              <a:t>D1-D4：基础训练阶段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371600"/>
            <a:ext cx="10515600" cy="9601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914400" y="1508760"/>
            <a:ext cx="640080" cy="640080"/>
          </a:xfrm>
          <a:prstGeom prst="ellipse">
            <a:avLst/>
          </a:prstGeom>
          <a:solidFill>
            <a:srgbClr val="D958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41832" y="1572768"/>
            <a:ext cx="585216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D1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7360" y="1444752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2000" b="1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产品认知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737360" y="1847088"/>
            <a:ext cx="1371600" cy="365760"/>
          </a:xfrm>
          <a:prstGeom prst="roundRect">
            <a:avLst>
              <a:gd name="adj" fmla="val 8000"/>
            </a:avLst>
          </a:prstGeom>
          <a:solidFill>
            <a:srgbClr val="D958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737360" y="1885188"/>
            <a:ext cx="1371600" cy="289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2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上午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91840" y="1847088"/>
            <a:ext cx="3200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500" b="0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AI知识图谱+50道自测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583680" y="1847088"/>
            <a:ext cx="1371600" cy="365760"/>
          </a:xfrm>
          <a:prstGeom prst="roundRect">
            <a:avLst>
              <a:gd name="adj" fmla="val 8000"/>
            </a:avLst>
          </a:prstGeom>
          <a:solidFill>
            <a:srgbClr val="C295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583680" y="1885188"/>
            <a:ext cx="1371600" cy="289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2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下午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38160" y="1847088"/>
            <a:ext cx="2926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500" b="0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AI客户对练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31520" y="2514600"/>
            <a:ext cx="10515600" cy="9601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914400" y="2651760"/>
            <a:ext cx="640080" cy="640080"/>
          </a:xfrm>
          <a:prstGeom prst="ellipse">
            <a:avLst/>
          </a:prstGeom>
          <a:solidFill>
            <a:srgbClr val="4A90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41832" y="2715768"/>
            <a:ext cx="585216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D2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737360" y="2587752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2000" b="1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客户沟通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737360" y="2990088"/>
            <a:ext cx="1371600" cy="365760"/>
          </a:xfrm>
          <a:prstGeom prst="roundRect">
            <a:avLst>
              <a:gd name="adj" fmla="val 8000"/>
            </a:avLst>
          </a:prstGeom>
          <a:solidFill>
            <a:srgbClr val="4A90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737360" y="3028188"/>
            <a:ext cx="1371600" cy="289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2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上午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291840" y="2990088"/>
            <a:ext cx="3200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500" b="0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FAQ库Top20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583680" y="2990088"/>
            <a:ext cx="1371600" cy="365760"/>
          </a:xfrm>
          <a:prstGeom prst="roundRect">
            <a:avLst>
              <a:gd name="adj" fmla="val 8000"/>
            </a:avLst>
          </a:prstGeom>
          <a:solidFill>
            <a:srgbClr val="C295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583680" y="3028188"/>
            <a:ext cx="1371600" cy="289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2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下午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138160" y="2990088"/>
            <a:ext cx="2926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500" b="0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5种开场场景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31520" y="3657600"/>
            <a:ext cx="10515600" cy="9601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914400" y="3794760"/>
            <a:ext cx="640080" cy="640080"/>
          </a:xfrm>
          <a:prstGeom prst="ellipse">
            <a:avLst/>
          </a:prstGeom>
          <a:solidFill>
            <a:srgbClr val="E88D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41832" y="3858768"/>
            <a:ext cx="585216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D3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737360" y="3730752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2000" b="1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异议处理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1737360" y="4133088"/>
            <a:ext cx="1371600" cy="365760"/>
          </a:xfrm>
          <a:prstGeom prst="roundRect">
            <a:avLst>
              <a:gd name="adj" fmla="val 8000"/>
            </a:avLst>
          </a:prstGeom>
          <a:solidFill>
            <a:srgbClr val="E88D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1737360" y="4171188"/>
            <a:ext cx="1371600" cy="289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2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上午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291840" y="4133088"/>
            <a:ext cx="3200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500" b="0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3类核心话术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6583680" y="4133088"/>
            <a:ext cx="1371600" cy="365760"/>
          </a:xfrm>
          <a:prstGeom prst="roundRect">
            <a:avLst>
              <a:gd name="adj" fmla="val 8000"/>
            </a:avLst>
          </a:prstGeom>
          <a:solidFill>
            <a:srgbClr val="C295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0" y="4171188"/>
            <a:ext cx="1371600" cy="289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2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下午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138160" y="4133088"/>
            <a:ext cx="2926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500" b="0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AI地狱模式对练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731520" y="4800600"/>
            <a:ext cx="10515600" cy="9601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Oval 35"/>
          <p:cNvSpPr/>
          <p:nvPr/>
        </p:nvSpPr>
        <p:spPr>
          <a:xfrm>
            <a:off x="914400" y="4937760"/>
            <a:ext cx="640080" cy="640080"/>
          </a:xfrm>
          <a:prstGeom prst="ellipse">
            <a:avLst/>
          </a:prstGeom>
          <a:solidFill>
            <a:srgbClr val="3D8B7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941832" y="5001768"/>
            <a:ext cx="585216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D4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737360" y="4873752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2000" b="1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关单技巧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1737360" y="5276088"/>
            <a:ext cx="1371600" cy="365760"/>
          </a:xfrm>
          <a:prstGeom prst="roundRect">
            <a:avLst>
              <a:gd name="adj" fmla="val 8000"/>
            </a:avLst>
          </a:prstGeom>
          <a:solidFill>
            <a:srgbClr val="3D8B7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1737360" y="5314188"/>
            <a:ext cx="1371600" cy="289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2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上午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291840" y="5276088"/>
            <a:ext cx="3200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500" b="0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6种关单方法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6583680" y="5276088"/>
            <a:ext cx="1371600" cy="365760"/>
          </a:xfrm>
          <a:prstGeom prst="roundRect">
            <a:avLst>
              <a:gd name="adj" fmla="val 8000"/>
            </a:avLst>
          </a:prstGeom>
          <a:solidFill>
            <a:srgbClr val="C295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6583680" y="5314188"/>
            <a:ext cx="1371600" cy="289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2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下午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138160" y="5276088"/>
            <a:ext cx="2926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500" b="0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AI准成交练习</a:t>
            </a:r>
          </a:p>
        </p:txBody>
      </p:sp>
      <p:sp>
        <p:nvSpPr>
          <p:cNvPr id="45" name="Rectangle 44"/>
          <p:cNvSpPr/>
          <p:nvPr/>
        </p:nvSpPr>
        <p:spPr>
          <a:xfrm>
            <a:off x="0" y="6784848"/>
            <a:ext cx="12191695" cy="25400"/>
          </a:xfrm>
          <a:prstGeom prst="rect">
            <a:avLst/>
          </a:prstGeom>
          <a:solidFill>
            <a:srgbClr val="C295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11155680" y="6446520"/>
            <a:ext cx="822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9E9D99"/>
                </a:solidFill>
                <a:latin typeface="Noto Sans CJK SC"/>
              </a:defRPr>
              <a:lnSpc>
                <a:spcPct val="130000"/>
              </a:lnSpc>
            </a:pPr>
            <a: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A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5400"/>
          </a:xfrm>
          <a:prstGeom prst="rect">
            <a:avLst/>
          </a:prstGeom>
          <a:solidFill>
            <a:srgbClr val="C295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20040"/>
            <a:ext cx="10515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M6 从练习到实战 🏆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868680"/>
            <a:ext cx="10515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600" b="0">
                <a:solidFill>
                  <a:srgbClr val="9E9D99"/>
                </a:solidFill>
                <a:latin typeface="Noto Sans CJK SC"/>
              </a:defRPr>
              <a:lnSpc>
                <a:spcPct val="130000"/>
              </a:lnSpc>
            </a:pPr>
            <a:r>
              <a:t>D5-D7：实战冲刺阶段</a:t>
            </a:r>
          </a:p>
        </p:txBody>
      </p:sp>
      <p:sp>
        <p:nvSpPr>
          <p:cNvPr id="5" name="Rectangle 4"/>
          <p:cNvSpPr/>
          <p:nvPr/>
        </p:nvSpPr>
        <p:spPr>
          <a:xfrm>
            <a:off x="731520" y="1371600"/>
            <a:ext cx="3383280" cy="101600"/>
          </a:xfrm>
          <a:prstGeom prst="rect">
            <a:avLst/>
          </a:prstGeom>
          <a:solidFill>
            <a:srgbClr val="C295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731520" y="1473200"/>
            <a:ext cx="3383280" cy="27432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554480"/>
            <a:ext cx="5486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2800" b="0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🏅</a:t>
            </a:r>
          </a:p>
        </p:txBody>
      </p:sp>
      <p:sp>
        <p:nvSpPr>
          <p:cNvPr id="8" name="Oval 7"/>
          <p:cNvSpPr/>
          <p:nvPr/>
        </p:nvSpPr>
        <p:spPr>
          <a:xfrm>
            <a:off x="1463040" y="1600200"/>
            <a:ext cx="502920" cy="502920"/>
          </a:xfrm>
          <a:prstGeom prst="ellipse">
            <a:avLst/>
          </a:prstGeom>
          <a:solidFill>
            <a:srgbClr val="C295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0472" y="1664208"/>
            <a:ext cx="448056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D5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2286000"/>
            <a:ext cx="3017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2200" b="1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综合实战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743200"/>
            <a:ext cx="30175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500" b="0">
                <a:solidFill>
                  <a:srgbClr val="1A1A1A"/>
                </a:solidFill>
                <a:latin typeface="Noto Sans CJK SC"/>
              </a:defRPr>
              <a:lnSpc>
                <a:spcPct val="150000"/>
              </a:lnSpc>
            </a:pPr>
            <a:r>
              <a:t>AI随机切换8种客户类型</a:t>
            </a:r>
            <a:br/>
            <a:r>
              <a:t>全天20分钟×8场自动排名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389120" y="1371600"/>
            <a:ext cx="3383280" cy="101600"/>
          </a:xfrm>
          <a:prstGeom prst="rect">
            <a:avLst/>
          </a:prstGeom>
          <a:solidFill>
            <a:srgbClr val="3D8B7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4389120" y="1473200"/>
            <a:ext cx="3383280" cy="27432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526280" y="1554480"/>
            <a:ext cx="5486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2800" b="0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💪</a:t>
            </a:r>
          </a:p>
        </p:txBody>
      </p:sp>
      <p:sp>
        <p:nvSpPr>
          <p:cNvPr id="15" name="Oval 14"/>
          <p:cNvSpPr/>
          <p:nvPr/>
        </p:nvSpPr>
        <p:spPr>
          <a:xfrm>
            <a:off x="5120640" y="1600200"/>
            <a:ext cx="502920" cy="502920"/>
          </a:xfrm>
          <a:prstGeom prst="ellipse">
            <a:avLst/>
          </a:prstGeom>
          <a:solidFill>
            <a:srgbClr val="3D8B7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148072" y="1664208"/>
            <a:ext cx="448056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D6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72000" y="2286000"/>
            <a:ext cx="3017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2200" b="1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弱项补强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72000" y="2743200"/>
            <a:ext cx="30175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500" b="0">
                <a:solidFill>
                  <a:srgbClr val="1A1A1A"/>
                </a:solidFill>
                <a:latin typeface="Noto Sans CJK SC"/>
              </a:defRPr>
              <a:lnSpc>
                <a:spcPct val="150000"/>
              </a:lnSpc>
            </a:pPr>
            <a:r>
              <a:t>AI生成个人弱项清单</a:t>
            </a:r>
            <a:br/>
            <a:r>
              <a:t>定制练习+旁听高手通话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046720" y="1371600"/>
            <a:ext cx="3383280" cy="101600"/>
          </a:xfrm>
          <a:prstGeom prst="rect">
            <a:avLst/>
          </a:prstGeom>
          <a:solidFill>
            <a:srgbClr val="D958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8046720" y="1473200"/>
            <a:ext cx="3383280" cy="27432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183880" y="1554480"/>
            <a:ext cx="5486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2800" b="0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🎓</a:t>
            </a:r>
          </a:p>
        </p:txBody>
      </p:sp>
      <p:sp>
        <p:nvSpPr>
          <p:cNvPr id="22" name="Oval 21"/>
          <p:cNvSpPr/>
          <p:nvPr/>
        </p:nvSpPr>
        <p:spPr>
          <a:xfrm>
            <a:off x="8778240" y="1600200"/>
            <a:ext cx="502920" cy="502920"/>
          </a:xfrm>
          <a:prstGeom prst="ellipse">
            <a:avLst/>
          </a:prstGeom>
          <a:solidFill>
            <a:srgbClr val="D958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805672" y="1664208"/>
            <a:ext cx="448056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D7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0" y="2286000"/>
            <a:ext cx="3017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2200" b="1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结业考核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229600" y="2743200"/>
            <a:ext cx="30175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500" b="0">
                <a:solidFill>
                  <a:srgbClr val="1A1A1A"/>
                </a:solidFill>
                <a:latin typeface="Noto Sans CJK SC"/>
              </a:defRPr>
              <a:lnSpc>
                <a:spcPct val="150000"/>
              </a:lnSpc>
            </a:pPr>
            <a:r>
              <a:t>3场AI实战考试</a:t>
            </a:r>
            <a:br/>
            <a:r>
              <a:t>≥80分独立接客&lt;80分补训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2286000" y="4572000"/>
            <a:ext cx="3474720" cy="777240"/>
          </a:xfrm>
          <a:prstGeom prst="roundRect">
            <a:avLst>
              <a:gd name="adj" fmla="val 8000"/>
            </a:avLst>
          </a:prstGeom>
          <a:solidFill>
            <a:srgbClr val="3D8B7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2468880" y="4645152"/>
            <a:ext cx="31089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20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✅ ≥80分 → 独立接客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217920" y="4572000"/>
            <a:ext cx="3474720" cy="777240"/>
          </a:xfrm>
          <a:prstGeom prst="roundRect">
            <a:avLst>
              <a:gd name="adj" fmla="val 8000"/>
            </a:avLst>
          </a:prstGeom>
          <a:solidFill>
            <a:srgbClr val="D958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400800" y="4645152"/>
            <a:ext cx="31089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20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🔄 &lt;80分 → 补训重考</a:t>
            </a:r>
          </a:p>
        </p:txBody>
      </p:sp>
      <p:sp>
        <p:nvSpPr>
          <p:cNvPr id="30" name="Rectangle 29"/>
          <p:cNvSpPr/>
          <p:nvPr/>
        </p:nvSpPr>
        <p:spPr>
          <a:xfrm>
            <a:off x="0" y="6784848"/>
            <a:ext cx="12191695" cy="25400"/>
          </a:xfrm>
          <a:prstGeom prst="rect">
            <a:avLst/>
          </a:prstGeom>
          <a:solidFill>
            <a:srgbClr val="C295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11155680" y="6446520"/>
            <a:ext cx="822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9E9D99"/>
                </a:solidFill>
                <a:latin typeface="Noto Sans CJK SC"/>
              </a:defRPr>
              <a:lnSpc>
                <a:spcPct val="130000"/>
              </a:lnSpc>
            </a:pPr>
            <a: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BF0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515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3400" b="1">
                <a:solidFill>
                  <a:srgbClr val="1A2A44"/>
                </a:solidFill>
                <a:latin typeface="Noto Sans CJK SC"/>
              </a:defRPr>
              <a:lnSpc>
                <a:spcPct val="130000"/>
              </a:lnSpc>
            </a:pPr>
            <a:r>
              <a:t>搭建这套系统需要的AI工具 🛠️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31520" y="1371600"/>
            <a:ext cx="3200400" cy="457200"/>
          </a:xfrm>
          <a:prstGeom prst="roundRect">
            <a:avLst>
              <a:gd name="adj" fmla="val 8000"/>
            </a:avLst>
          </a:prstGeom>
          <a:solidFill>
            <a:srgbClr val="1A2A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931920" y="1371600"/>
            <a:ext cx="4572000" cy="457200"/>
          </a:xfrm>
          <a:prstGeom prst="roundRect">
            <a:avLst>
              <a:gd name="adj" fmla="val 8000"/>
            </a:avLst>
          </a:prstGeom>
          <a:solidFill>
            <a:srgbClr val="1A2A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8503920" y="1371600"/>
            <a:ext cx="2743200" cy="457200"/>
          </a:xfrm>
          <a:prstGeom prst="roundRect">
            <a:avLst>
              <a:gd name="adj" fmla="val 8000"/>
            </a:avLst>
          </a:prstGeom>
          <a:solidFill>
            <a:srgbClr val="1A2A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400" y="1389888"/>
            <a:ext cx="28346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用途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0" y="1389888"/>
            <a:ext cx="42062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推荐工具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0" y="1389888"/>
            <a:ext cx="23774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月费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1520" y="1828800"/>
            <a:ext cx="3200400" cy="54864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3931920" y="1828800"/>
            <a:ext cx="4572000" cy="54864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8503920" y="1828800"/>
            <a:ext cx="2743200" cy="54864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14400" y="1901952"/>
            <a:ext cx="28346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600" b="0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💬 话术/脚本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114800" y="1901952"/>
            <a:ext cx="42062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500" b="0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ChatGPT / DeepSeek / Claude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86800" y="1901952"/>
            <a:ext cx="23774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3D8B7D"/>
                </a:solidFill>
                <a:latin typeface="Noto Sans CJK SC"/>
              </a:defRPr>
              <a:lnSpc>
                <a:spcPct val="130000"/>
              </a:lnSpc>
            </a:pPr>
            <a:r>
              <a:t>免费~$20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31520" y="2468880"/>
            <a:ext cx="3200400" cy="548640"/>
          </a:xfrm>
          <a:prstGeom prst="roundRect">
            <a:avLst>
              <a:gd name="adj" fmla="val 8000"/>
            </a:avLst>
          </a:prstGeom>
          <a:solidFill>
            <a:srgbClr val="EEF2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3931920" y="2468880"/>
            <a:ext cx="4572000" cy="548640"/>
          </a:xfrm>
          <a:prstGeom prst="roundRect">
            <a:avLst>
              <a:gd name="adj" fmla="val 8000"/>
            </a:avLst>
          </a:prstGeom>
          <a:solidFill>
            <a:srgbClr val="EEF2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8503920" y="2468880"/>
            <a:ext cx="2743200" cy="548640"/>
          </a:xfrm>
          <a:prstGeom prst="roundRect">
            <a:avLst>
              <a:gd name="adj" fmla="val 8000"/>
            </a:avLst>
          </a:prstGeom>
          <a:solidFill>
            <a:srgbClr val="EEF2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14400" y="2542032"/>
            <a:ext cx="28346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600" b="0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📚 知识库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14800" y="2542032"/>
            <a:ext cx="42062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500" b="0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Notion AI / 飞书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686800" y="2542032"/>
            <a:ext cx="23774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3D8B7D"/>
                </a:solidFill>
                <a:latin typeface="Noto Sans CJK SC"/>
              </a:defRPr>
              <a:lnSpc>
                <a:spcPct val="130000"/>
              </a:lnSpc>
            </a:pPr>
            <a:r>
              <a:t>免费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31520" y="3108960"/>
            <a:ext cx="3200400" cy="54864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3931920" y="3108960"/>
            <a:ext cx="4572000" cy="54864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8503920" y="3108960"/>
            <a:ext cx="2743200" cy="54864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14400" y="3182112"/>
            <a:ext cx="28346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600" b="0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🎙️ 语音对练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114800" y="3182112"/>
            <a:ext cx="42062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500" b="0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ChatGPT App 语音模式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686800" y="3182112"/>
            <a:ext cx="23774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3D8B7D"/>
                </a:solidFill>
                <a:latin typeface="Noto Sans CJK SC"/>
              </a:defRPr>
              <a:lnSpc>
                <a:spcPct val="130000"/>
              </a:lnSpc>
            </a:pPr>
            <a:r>
              <a:t>免费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731520" y="3749040"/>
            <a:ext cx="3200400" cy="548640"/>
          </a:xfrm>
          <a:prstGeom prst="roundRect">
            <a:avLst>
              <a:gd name="adj" fmla="val 8000"/>
            </a:avLst>
          </a:prstGeom>
          <a:solidFill>
            <a:srgbClr val="EEF2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3931920" y="3749040"/>
            <a:ext cx="4572000" cy="548640"/>
          </a:xfrm>
          <a:prstGeom prst="roundRect">
            <a:avLst>
              <a:gd name="adj" fmla="val 8000"/>
            </a:avLst>
          </a:prstGeom>
          <a:solidFill>
            <a:srgbClr val="EEF2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8503920" y="3749040"/>
            <a:ext cx="2743200" cy="548640"/>
          </a:xfrm>
          <a:prstGeom prst="roundRect">
            <a:avLst>
              <a:gd name="adj" fmla="val 8000"/>
            </a:avLst>
          </a:prstGeom>
          <a:solidFill>
            <a:srgbClr val="EEF2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914400" y="3822192"/>
            <a:ext cx="28346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600" b="0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📊 数据分析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114800" y="3822192"/>
            <a:ext cx="42062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500" b="0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AI + Excel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686800" y="3822192"/>
            <a:ext cx="23774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3D8B7D"/>
                </a:solidFill>
                <a:latin typeface="Noto Sans CJK SC"/>
              </a:defRPr>
              <a:lnSpc>
                <a:spcPct val="130000"/>
              </a:lnSpc>
            </a:pPr>
            <a:r>
              <a:t>免费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731520" y="4389120"/>
            <a:ext cx="3200400" cy="54864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ounded Rectangle 33"/>
          <p:cNvSpPr/>
          <p:nvPr/>
        </p:nvSpPr>
        <p:spPr>
          <a:xfrm>
            <a:off x="3931920" y="4389120"/>
            <a:ext cx="4572000" cy="54864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8503920" y="4389120"/>
            <a:ext cx="2743200" cy="54864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914400" y="4462272"/>
            <a:ext cx="28346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600" b="0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⚡ 工作流自动化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114800" y="4462272"/>
            <a:ext cx="42062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500" b="0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Make / n8n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686800" y="4462272"/>
            <a:ext cx="23774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3D8B7D"/>
                </a:solidFill>
                <a:latin typeface="Noto Sans CJK SC"/>
              </a:defRPr>
              <a:lnSpc>
                <a:spcPct val="130000"/>
              </a:lnSpc>
            </a:pPr>
            <a:r>
              <a:t>免费~$10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2926080" y="5212080"/>
            <a:ext cx="6336792" cy="731520"/>
          </a:xfrm>
          <a:prstGeom prst="roundRect">
            <a:avLst>
              <a:gd name="adj" fmla="val 8000"/>
            </a:avLst>
          </a:prstGeom>
          <a:solidFill>
            <a:srgbClr val="1A2A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3108960" y="5285232"/>
            <a:ext cx="5971032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2200" b="1">
                <a:solidFill>
                  <a:srgbClr val="C2956B"/>
                </a:solidFill>
                <a:latin typeface="Noto Sans CJK SC"/>
              </a:defRPr>
              <a:lnSpc>
                <a:spcPct val="130000"/>
              </a:lnSpc>
            </a:pPr>
            <a:r>
              <a:t>💰 总成本：0~$30/月，即可完整搭建 🎉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1155680" y="6446520"/>
            <a:ext cx="822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9E9D99"/>
                </a:solidFill>
                <a:latin typeface="Noto Sans CJK SC"/>
              </a:defRPr>
              <a:lnSpc>
                <a:spcPct val="130000"/>
              </a:lnSpc>
            </a:pPr>
            <a: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A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5400"/>
          </a:xfrm>
          <a:prstGeom prst="rect">
            <a:avLst/>
          </a:prstGeom>
          <a:solidFill>
            <a:srgbClr val="C295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10515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4000" b="1">
                <a:solidFill>
                  <a:srgbClr val="FFFFFF"/>
                </a:solidFill>
                <a:latin typeface="Noto Sans CJK SC"/>
              </a:defRPr>
              <a:lnSpc>
                <a:spcPct val="110000"/>
              </a:lnSpc>
            </a:pPr>
            <a:r>
              <a:t>🚀 三步启动，今天就搭起来</a:t>
            </a:r>
          </a:p>
        </p:txBody>
      </p:sp>
      <p:sp>
        <p:nvSpPr>
          <p:cNvPr id="4" name="Oval 3"/>
          <p:cNvSpPr/>
          <p:nvPr/>
        </p:nvSpPr>
        <p:spPr>
          <a:xfrm>
            <a:off x="1097280" y="1828800"/>
            <a:ext cx="594360" cy="594360"/>
          </a:xfrm>
          <a:prstGeom prst="ellipse">
            <a:avLst/>
          </a:prstGeom>
          <a:solidFill>
            <a:srgbClr val="D958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24712" y="1901952"/>
            <a:ext cx="539496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20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01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011680" y="1828800"/>
            <a:ext cx="8686800" cy="100584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2194560" y="1920240"/>
            <a:ext cx="1280160" cy="384048"/>
          </a:xfrm>
          <a:prstGeom prst="roundRect">
            <a:avLst>
              <a:gd name="adj" fmla="val 8000"/>
            </a:avLst>
          </a:prstGeom>
          <a:solidFill>
            <a:srgbClr val="D958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2194560" y="1958340"/>
            <a:ext cx="1280160" cy="3078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今天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49039" y="1920240"/>
            <a:ext cx="4572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900" b="1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产品信息+客户画像→AI→第一版FAQ+话术库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595360" y="1920240"/>
            <a:ext cx="1920240" cy="384048"/>
          </a:xfrm>
          <a:prstGeom prst="roundRect">
            <a:avLst>
              <a:gd name="adj" fmla="val 8000"/>
            </a:avLst>
          </a:prstGeom>
          <a:solidFill>
            <a:srgbClr val="D958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595360" y="1958340"/>
            <a:ext cx="1920240" cy="3078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⏱ 30分钟</a:t>
            </a:r>
          </a:p>
        </p:txBody>
      </p:sp>
      <p:sp>
        <p:nvSpPr>
          <p:cNvPr id="12" name="Oval 11"/>
          <p:cNvSpPr/>
          <p:nvPr/>
        </p:nvSpPr>
        <p:spPr>
          <a:xfrm>
            <a:off x="1097280" y="3200400"/>
            <a:ext cx="594360" cy="594360"/>
          </a:xfrm>
          <a:prstGeom prst="ellipse">
            <a:avLst/>
          </a:prstGeom>
          <a:solidFill>
            <a:srgbClr val="C295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124712" y="3273552"/>
            <a:ext cx="539496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20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02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011680" y="3200400"/>
            <a:ext cx="8686800" cy="100584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2194560" y="3291840"/>
            <a:ext cx="1280160" cy="384048"/>
          </a:xfrm>
          <a:prstGeom prst="roundRect">
            <a:avLst>
              <a:gd name="adj" fmla="val 8000"/>
            </a:avLst>
          </a:prstGeom>
          <a:solidFill>
            <a:srgbClr val="C295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194560" y="3329940"/>
            <a:ext cx="1280160" cy="3078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明天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49039" y="3291840"/>
            <a:ext cx="4572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900" b="1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设置AI演练模式→新人第一场模拟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595360" y="3291840"/>
            <a:ext cx="1920240" cy="384048"/>
          </a:xfrm>
          <a:prstGeom prst="roundRect">
            <a:avLst>
              <a:gd name="adj" fmla="val 8000"/>
            </a:avLst>
          </a:prstGeom>
          <a:solidFill>
            <a:srgbClr val="C295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595360" y="3329940"/>
            <a:ext cx="1920240" cy="3078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⏱ 15分钟</a:t>
            </a:r>
          </a:p>
        </p:txBody>
      </p:sp>
      <p:sp>
        <p:nvSpPr>
          <p:cNvPr id="20" name="Oval 19"/>
          <p:cNvSpPr/>
          <p:nvPr/>
        </p:nvSpPr>
        <p:spPr>
          <a:xfrm>
            <a:off x="1097280" y="4572000"/>
            <a:ext cx="594360" cy="594360"/>
          </a:xfrm>
          <a:prstGeom prst="ellipse">
            <a:avLst/>
          </a:prstGeom>
          <a:solidFill>
            <a:srgbClr val="3D8B7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124712" y="4645152"/>
            <a:ext cx="539496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20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03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2011680" y="4572000"/>
            <a:ext cx="8686800" cy="100584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2194560" y="4663440"/>
            <a:ext cx="1280160" cy="384048"/>
          </a:xfrm>
          <a:prstGeom prst="roundRect">
            <a:avLst>
              <a:gd name="adj" fmla="val 8000"/>
            </a:avLst>
          </a:prstGeom>
          <a:solidFill>
            <a:srgbClr val="3D8B7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2194560" y="4701540"/>
            <a:ext cx="1280160" cy="3078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本周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749039" y="4663440"/>
            <a:ext cx="4572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900" b="1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跑完7天训练→产出第一个AI训练销售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8595360" y="4663440"/>
            <a:ext cx="1920240" cy="384048"/>
          </a:xfrm>
          <a:prstGeom prst="roundRect">
            <a:avLst>
              <a:gd name="adj" fmla="val 8000"/>
            </a:avLst>
          </a:prstGeom>
          <a:solidFill>
            <a:srgbClr val="3D8B7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595360" y="4701540"/>
            <a:ext cx="1920240" cy="3078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🏆 7天见效</a:t>
            </a:r>
          </a:p>
        </p:txBody>
      </p:sp>
      <p:sp>
        <p:nvSpPr>
          <p:cNvPr id="28" name="Rectangle 27"/>
          <p:cNvSpPr/>
          <p:nvPr/>
        </p:nvSpPr>
        <p:spPr>
          <a:xfrm>
            <a:off x="0" y="6784848"/>
            <a:ext cx="12191695" cy="25400"/>
          </a:xfrm>
          <a:prstGeom prst="rect">
            <a:avLst/>
          </a:prstGeom>
          <a:solidFill>
            <a:srgbClr val="C295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11155680" y="6446520"/>
            <a:ext cx="822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9E9D99"/>
                </a:solidFill>
                <a:latin typeface="Noto Sans CJK SC"/>
              </a:defRPr>
              <a:lnSpc>
                <a:spcPct val="130000"/>
              </a:lnSpc>
            </a:pPr>
            <a: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A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5400"/>
          </a:xfrm>
          <a:prstGeom prst="rect">
            <a:avLst/>
          </a:prstGeom>
          <a:solidFill>
            <a:srgbClr val="C295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371600" y="1645920"/>
            <a:ext cx="9445752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3000" b="1">
                <a:solidFill>
                  <a:srgbClr val="C2956B"/>
                </a:solidFill>
                <a:latin typeface="Noto Serif CJK SC"/>
              </a:defRPr>
              <a:lnSpc>
                <a:spcPct val="150000"/>
              </a:lnSpc>
            </a:pPr>
            <a:r>
              <a:t>销售不是天赋，是系统。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2560320"/>
            <a:ext cx="9445752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2200" b="0">
                <a:solidFill>
                  <a:srgbClr val="C2956B"/>
                </a:solidFill>
                <a:latin typeface="Noto Serif CJK SC"/>
              </a:defRPr>
              <a:lnSpc>
                <a:spcPct val="140000"/>
              </a:lnSpc>
            </a:pPr>
            <a:r>
              <a:t>AI让每个普通人都能拥有顶级销售的系统</a:t>
            </a:r>
          </a:p>
        </p:txBody>
      </p:sp>
      <p:sp>
        <p:nvSpPr>
          <p:cNvPr id="5" name="Rectangle 4"/>
          <p:cNvSpPr/>
          <p:nvPr/>
        </p:nvSpPr>
        <p:spPr>
          <a:xfrm>
            <a:off x="4754880" y="3474720"/>
            <a:ext cx="2679192" cy="25400"/>
          </a:xfrm>
          <a:prstGeom prst="rect">
            <a:avLst/>
          </a:prstGeom>
          <a:solidFill>
            <a:srgbClr val="C295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286000" y="3840480"/>
            <a:ext cx="7616952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2000" b="0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🏃 现在就开始搭建你的AI销售系统！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286000" y="4754880"/>
            <a:ext cx="1371600" cy="347472"/>
          </a:xfrm>
          <a:prstGeom prst="roundRect">
            <a:avLst>
              <a:gd name="adj" fmla="val 8000"/>
            </a:avLst>
          </a:prstGeom>
          <a:solidFill>
            <a:srgbClr val="D958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2286000" y="4792980"/>
            <a:ext cx="1371600" cy="271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#ai工具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840480" y="4754880"/>
            <a:ext cx="1371600" cy="347472"/>
          </a:xfrm>
          <a:prstGeom prst="roundRect">
            <a:avLst>
              <a:gd name="adj" fmla="val 8000"/>
            </a:avLst>
          </a:prstGeom>
          <a:solidFill>
            <a:srgbClr val="D958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840480" y="4792980"/>
            <a:ext cx="1371600" cy="271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#效率神器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394960" y="4754880"/>
            <a:ext cx="1371600" cy="347472"/>
          </a:xfrm>
          <a:prstGeom prst="roundRect">
            <a:avLst>
              <a:gd name="adj" fmla="val 8000"/>
            </a:avLst>
          </a:prstGeom>
          <a:solidFill>
            <a:srgbClr val="D958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394960" y="4792980"/>
            <a:ext cx="1371600" cy="271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#ai工作流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949440" y="4754880"/>
            <a:ext cx="1371600" cy="347472"/>
          </a:xfrm>
          <a:prstGeom prst="roundRect">
            <a:avLst>
              <a:gd name="adj" fmla="val 8000"/>
            </a:avLst>
          </a:prstGeom>
          <a:solidFill>
            <a:srgbClr val="D958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949440" y="4792980"/>
            <a:ext cx="1371600" cy="271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#销售系统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503920" y="4754880"/>
            <a:ext cx="1371600" cy="347472"/>
          </a:xfrm>
          <a:prstGeom prst="roundRect">
            <a:avLst>
              <a:gd name="adj" fmla="val 8000"/>
            </a:avLst>
          </a:prstGeom>
          <a:solidFill>
            <a:srgbClr val="D958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503920" y="4792980"/>
            <a:ext cx="1371600" cy="271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#ai销售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86000" y="5303520"/>
            <a:ext cx="761695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9E9D99"/>
                </a:solidFill>
                <a:latin typeface="Noto Sans CJK SC"/>
              </a:defRPr>
              <a:lnSpc>
                <a:spcPct val="130000"/>
              </a:lnSpc>
            </a:pPr>
            <a:r>
              <a:t>《AI搭建销售系统完整版SOP》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6784848"/>
            <a:ext cx="12191695" cy="25400"/>
          </a:xfrm>
          <a:prstGeom prst="rect">
            <a:avLst/>
          </a:prstGeom>
          <a:solidFill>
            <a:srgbClr val="C295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1155680" y="6446520"/>
            <a:ext cx="822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9E9D99"/>
                </a:solidFill>
                <a:latin typeface="Noto Sans CJK SC"/>
              </a:defRPr>
              <a:lnSpc>
                <a:spcPct val="130000"/>
              </a:lnSpc>
            </a:pPr>
            <a:r>
              <a:t>14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BF0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457200"/>
            <a:ext cx="10515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3400" b="1">
                <a:solidFill>
                  <a:srgbClr val="1A2A44"/>
                </a:solidFill>
                <a:latin typeface="Noto Sans CJK SC"/>
              </a:defRPr>
              <a:lnSpc>
                <a:spcPct val="110000"/>
              </a:lnSpc>
            </a:pPr>
            <a:r>
              <a:t>销售新人最难的，不是不会努力 🎯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005840"/>
            <a:ext cx="10515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800" b="0">
                <a:solidFill>
                  <a:srgbClr val="9E9D99"/>
                </a:solidFill>
                <a:latin typeface="Noto Sans CJK SC"/>
              </a:defRPr>
              <a:lnSpc>
                <a:spcPct val="130000"/>
              </a:lnSpc>
            </a:pPr>
            <a:r>
              <a:t>四个扎心真相，你中了几个？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645920"/>
            <a:ext cx="5029200" cy="196596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05840" y="1828800"/>
            <a:ext cx="44805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2000" b="1">
                <a:solidFill>
                  <a:srgbClr val="1A2A44"/>
                </a:solidFill>
                <a:latin typeface="Noto Sans CJK SC"/>
              </a:defRPr>
              <a:lnSpc>
                <a:spcPct val="130000"/>
              </a:lnSpc>
            </a:pPr>
            <a:r>
              <a:t>😰 没人带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2377440"/>
            <a:ext cx="448056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600" b="0">
                <a:solidFill>
                  <a:srgbClr val="1A1A1A"/>
                </a:solidFill>
                <a:latin typeface="Noto Sans CJK SC"/>
              </a:defRPr>
              <a:lnSpc>
                <a:spcPct val="150000"/>
              </a:lnSpc>
            </a:pPr>
            <a:r>
              <a:t>靠自己摸索</a:t>
            </a:r>
            <a:br/>
            <a:r>
              <a:t>试错成本极高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309360" y="1645920"/>
            <a:ext cx="5029200" cy="196596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0" y="1828800"/>
            <a:ext cx="44805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2000" b="1">
                <a:solidFill>
                  <a:srgbClr val="1A2A44"/>
                </a:solidFill>
                <a:latin typeface="Noto Sans CJK SC"/>
              </a:defRPr>
              <a:lnSpc>
                <a:spcPct val="130000"/>
              </a:lnSpc>
            </a:pPr>
            <a:r>
              <a:t>🎯 练得少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0" y="2377440"/>
            <a:ext cx="448056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600" b="0">
                <a:solidFill>
                  <a:srgbClr val="1A1A1A"/>
                </a:solidFill>
                <a:latin typeface="Noto Sans CJK SC"/>
              </a:defRPr>
              <a:lnSpc>
                <a:spcPct val="150000"/>
              </a:lnSpc>
            </a:pPr>
            <a:r>
              <a:t>没有陪练对象</a:t>
            </a:r>
            <a:br/>
            <a:r>
              <a:t>对着墙背话术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31520" y="3886200"/>
            <a:ext cx="5029200" cy="196596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05840" y="4069080"/>
            <a:ext cx="44805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2000" b="1">
                <a:solidFill>
                  <a:srgbClr val="1A2A44"/>
                </a:solidFill>
                <a:latin typeface="Noto Sans CJK SC"/>
              </a:defRPr>
              <a:lnSpc>
                <a:spcPct val="130000"/>
              </a:lnSpc>
            </a:pPr>
            <a:r>
              <a:t>😱 遇客就慌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05840" y="4617720"/>
            <a:ext cx="448056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600" b="0">
                <a:solidFill>
                  <a:srgbClr val="1A1A1A"/>
                </a:solidFill>
                <a:latin typeface="Noto Sans CJK SC"/>
              </a:defRPr>
              <a:lnSpc>
                <a:spcPct val="150000"/>
              </a:lnSpc>
            </a:pPr>
            <a:r>
              <a:t>开场不会 异议接不住</a:t>
            </a:r>
            <a:br/>
            <a:r>
              <a:t>产品说不清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309360" y="3886200"/>
            <a:ext cx="5029200" cy="196596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83680" y="4069080"/>
            <a:ext cx="44805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2000" b="1">
                <a:solidFill>
                  <a:srgbClr val="1A2A44"/>
                </a:solidFill>
                <a:latin typeface="Noto Sans CJK SC"/>
              </a:defRPr>
              <a:lnSpc>
                <a:spcPct val="130000"/>
              </a:lnSpc>
            </a:pPr>
            <a:r>
              <a:t>📉 凭感觉成长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83680" y="4617720"/>
            <a:ext cx="448056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600" b="0">
                <a:solidFill>
                  <a:srgbClr val="1A1A1A"/>
                </a:solidFill>
                <a:latin typeface="Noto Sans CJK SC"/>
              </a:defRPr>
              <a:lnSpc>
                <a:spcPct val="150000"/>
              </a:lnSpc>
            </a:pPr>
            <a:r>
              <a:t>没有标准 没有反馈</a:t>
            </a:r>
            <a:br/>
            <a:r>
              <a:t>进步特别慢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286000" y="5943600"/>
            <a:ext cx="761695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D9584B"/>
                </a:solidFill>
                <a:latin typeface="Noto Sans CJK SC"/>
              </a:defRPr>
              <a:lnSpc>
                <a:spcPct val="130000"/>
              </a:lnSpc>
            </a:pPr>
            <a:r>
              <a:t>💡 这些问题，一套AI系统全部解决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155680" y="6446520"/>
            <a:ext cx="822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9E9D99"/>
                </a:solidFill>
                <a:latin typeface="Noto Sans CJK SC"/>
              </a:defRPr>
              <a:lnSpc>
                <a:spcPct val="130000"/>
              </a:lnSpc>
            </a:pPr>
            <a: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E5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5400"/>
          </a:xfrm>
          <a:prstGeom prst="rect">
            <a:avLst/>
          </a:prstGeom>
          <a:solidFill>
            <a:srgbClr val="C295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20040"/>
            <a:ext cx="10515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FFFFFF"/>
                </a:solidFill>
                <a:latin typeface="Noto Sans CJK SC"/>
              </a:defRPr>
              <a:lnSpc>
                <a:spcPct val="110000"/>
              </a:lnSpc>
            </a:pPr>
            <a:r>
              <a:t>六大模块总览 📖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868680"/>
            <a:ext cx="10515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600" b="0">
                <a:solidFill>
                  <a:srgbClr val="9E9D99"/>
                </a:solidFill>
                <a:latin typeface="Noto Sans CJK SC"/>
              </a:defRPr>
              <a:lnSpc>
                <a:spcPct val="130000"/>
              </a:lnSpc>
            </a:pPr>
            <a:r>
              <a:t>直接用AI搭建这6个模块，新人7天上手 ↓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94360" y="1508760"/>
            <a:ext cx="1719072" cy="39319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94360" y="1508760"/>
            <a:ext cx="1719072" cy="76200"/>
          </a:xfrm>
          <a:prstGeom prst="rect">
            <a:avLst/>
          </a:prstGeom>
          <a:solidFill>
            <a:srgbClr val="D958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097280" y="1920240"/>
            <a:ext cx="640080" cy="640080"/>
          </a:xfrm>
          <a:prstGeom prst="ellipse">
            <a:avLst/>
          </a:prstGeom>
          <a:solidFill>
            <a:srgbClr val="D958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124712" y="1984248"/>
            <a:ext cx="585216" cy="512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M1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2834640"/>
            <a:ext cx="1536192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训练流程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3520440"/>
            <a:ext cx="1536192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9E9D99"/>
                </a:solidFill>
                <a:latin typeface="Noto Sans CJK SC"/>
              </a:defRPr>
              <a:lnSpc>
                <a:spcPct val="150000"/>
              </a:lnSpc>
            </a:pPr>
            <a:r>
              <a:t>AI生成标准化SOP</a:t>
            </a:r>
            <a:br/>
            <a:r>
              <a:t>7天上岗路径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468880" y="1508760"/>
            <a:ext cx="1719072" cy="39319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2468880" y="1508760"/>
            <a:ext cx="1719072" cy="76200"/>
          </a:xfrm>
          <a:prstGeom prst="rect">
            <a:avLst/>
          </a:prstGeom>
          <a:solidFill>
            <a:srgbClr val="4A90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2971800" y="1920240"/>
            <a:ext cx="640080" cy="640080"/>
          </a:xfrm>
          <a:prstGeom prst="ellipse">
            <a:avLst/>
          </a:prstGeom>
          <a:solidFill>
            <a:srgbClr val="4A90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999232" y="1984248"/>
            <a:ext cx="585216" cy="512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M2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60320" y="2834640"/>
            <a:ext cx="1536192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问答库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560320" y="3520440"/>
            <a:ext cx="1536192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9E9D99"/>
                </a:solidFill>
                <a:latin typeface="Noto Sans CJK SC"/>
              </a:defRPr>
              <a:lnSpc>
                <a:spcPct val="150000"/>
              </a:lnSpc>
            </a:pPr>
            <a:r>
              <a:t>100+FAQ知识库</a:t>
            </a:r>
            <a:br/>
            <a:r>
              <a:t>5阶段全场景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343400" y="1508760"/>
            <a:ext cx="1719072" cy="39319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4343400" y="1508760"/>
            <a:ext cx="1719072" cy="76200"/>
          </a:xfrm>
          <a:prstGeom prst="rect">
            <a:avLst/>
          </a:prstGeom>
          <a:solidFill>
            <a:srgbClr val="E88D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4846320" y="1920240"/>
            <a:ext cx="640080" cy="640080"/>
          </a:xfrm>
          <a:prstGeom prst="ellipse">
            <a:avLst/>
          </a:prstGeom>
          <a:solidFill>
            <a:srgbClr val="E88D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873752" y="1984248"/>
            <a:ext cx="585216" cy="512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M3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434840" y="2834640"/>
            <a:ext cx="1536192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异议话术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434840" y="3520440"/>
            <a:ext cx="1536192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9E9D99"/>
                </a:solidFill>
                <a:latin typeface="Noto Sans CJK SC"/>
              </a:defRPr>
              <a:lnSpc>
                <a:spcPct val="150000"/>
              </a:lnSpc>
            </a:pPr>
            <a:r>
              <a:t>拒绝/比价/犹豫</a:t>
            </a:r>
            <a:br/>
            <a:r>
              <a:t>3风格话术库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217920" y="1508760"/>
            <a:ext cx="1719072" cy="39319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6217920" y="1508760"/>
            <a:ext cx="1719072" cy="76200"/>
          </a:xfrm>
          <a:prstGeom prst="rect">
            <a:avLst/>
          </a:prstGeom>
          <a:solidFill>
            <a:srgbClr val="3D8B7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6720840" y="1920240"/>
            <a:ext cx="640080" cy="640080"/>
          </a:xfrm>
          <a:prstGeom prst="ellipse">
            <a:avLst/>
          </a:prstGeom>
          <a:solidFill>
            <a:srgbClr val="3D8B7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748272" y="1984248"/>
            <a:ext cx="585216" cy="512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M4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309360" y="2834640"/>
            <a:ext cx="1536192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模拟对练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309360" y="3520440"/>
            <a:ext cx="1536192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9E9D99"/>
                </a:solidFill>
                <a:latin typeface="Noto Sans CJK SC"/>
              </a:defRPr>
              <a:lnSpc>
                <a:spcPct val="150000"/>
              </a:lnSpc>
            </a:pPr>
            <a:r>
              <a:t>AI扮演客户实战</a:t>
            </a:r>
            <a:br/>
            <a:r>
              <a:t>3级难度挑战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8092440" y="1508760"/>
            <a:ext cx="1719072" cy="39319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8092440" y="1508760"/>
            <a:ext cx="1719072" cy="76200"/>
          </a:xfrm>
          <a:prstGeom prst="rect">
            <a:avLst/>
          </a:prstGeom>
          <a:solidFill>
            <a:srgbClr val="8B6F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8595360" y="1920240"/>
            <a:ext cx="640080" cy="640080"/>
          </a:xfrm>
          <a:prstGeom prst="ellipse">
            <a:avLst/>
          </a:prstGeom>
          <a:solidFill>
            <a:srgbClr val="8B6F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8622792" y="1984248"/>
            <a:ext cx="585216" cy="512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M5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183880" y="2834640"/>
            <a:ext cx="1536192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复盘评分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183880" y="3520440"/>
            <a:ext cx="1536192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9E9D99"/>
                </a:solidFill>
                <a:latin typeface="Noto Sans CJK SC"/>
              </a:defRPr>
              <a:lnSpc>
                <a:spcPct val="150000"/>
              </a:lnSpc>
            </a:pPr>
            <a:r>
              <a:t>5维自动评分</a:t>
            </a:r>
            <a:br/>
            <a:r>
              <a:t>每日改进清单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9966960" y="1508760"/>
            <a:ext cx="1719072" cy="39319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9966960" y="1508760"/>
            <a:ext cx="1719072" cy="76200"/>
          </a:xfrm>
          <a:prstGeom prst="rect">
            <a:avLst/>
          </a:prstGeom>
          <a:solidFill>
            <a:srgbClr val="C295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Oval 36"/>
          <p:cNvSpPr/>
          <p:nvPr/>
        </p:nvSpPr>
        <p:spPr>
          <a:xfrm>
            <a:off x="10469880" y="1920240"/>
            <a:ext cx="640080" cy="640080"/>
          </a:xfrm>
          <a:prstGeom prst="ellipse">
            <a:avLst/>
          </a:prstGeom>
          <a:solidFill>
            <a:srgbClr val="C295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10497312" y="1984248"/>
            <a:ext cx="585216" cy="512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M6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0058400" y="2834640"/>
            <a:ext cx="1536192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7天计划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0058400" y="3520440"/>
            <a:ext cx="1536192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9E9D99"/>
                </a:solidFill>
                <a:latin typeface="Noto Sans CJK SC"/>
              </a:defRPr>
              <a:lnSpc>
                <a:spcPct val="150000"/>
              </a:lnSpc>
            </a:pPr>
            <a:r>
              <a:t>精确到每小时</a:t>
            </a:r>
            <a:br/>
            <a:r>
              <a:t>结业考核认证</a:t>
            </a:r>
          </a:p>
        </p:txBody>
      </p:sp>
      <p:sp>
        <p:nvSpPr>
          <p:cNvPr id="41" name="Rectangle 40"/>
          <p:cNvSpPr/>
          <p:nvPr/>
        </p:nvSpPr>
        <p:spPr>
          <a:xfrm>
            <a:off x="0" y="6784848"/>
            <a:ext cx="12191695" cy="25400"/>
          </a:xfrm>
          <a:prstGeom prst="rect">
            <a:avLst/>
          </a:prstGeom>
          <a:solidFill>
            <a:srgbClr val="C295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11155680" y="6446520"/>
            <a:ext cx="822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9E9D99"/>
                </a:solidFill>
                <a:latin typeface="Noto Sans CJK SC"/>
              </a:defRPr>
              <a:lnSpc>
                <a:spcPct val="130000"/>
              </a:lnSpc>
            </a:pPr>
            <a: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6F2E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731520" y="365760"/>
            <a:ext cx="1097280" cy="384048"/>
          </a:xfrm>
          <a:prstGeom prst="roundRect">
            <a:avLst>
              <a:gd name="adj" fmla="val 8000"/>
            </a:avLst>
          </a:prstGeom>
          <a:solidFill>
            <a:srgbClr val="D958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03860"/>
            <a:ext cx="1097280" cy="3078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3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模块一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11680" y="365760"/>
            <a:ext cx="9144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3400" b="1">
                <a:solidFill>
                  <a:srgbClr val="1B4D3E"/>
                </a:solidFill>
                <a:latin typeface="Noto Sans CJK SC"/>
              </a:defRPr>
              <a:lnSpc>
                <a:spcPct val="110000"/>
              </a:lnSpc>
            </a:pPr>
            <a:r>
              <a:t>M1 用AI生成标准化入职SOP 📋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371600" y="1371600"/>
            <a:ext cx="9418320" cy="7315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508760" y="1508760"/>
            <a:ext cx="457200" cy="457200"/>
          </a:xfrm>
          <a:prstGeom prst="ellipse">
            <a:avLst/>
          </a:prstGeom>
          <a:solidFill>
            <a:srgbClr val="D958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536192" y="1554480"/>
            <a:ext cx="402336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48840" y="1417320"/>
            <a:ext cx="2286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1B4D3E"/>
                </a:solidFill>
                <a:latin typeface="Noto Sans CJK SC"/>
              </a:defRPr>
              <a:lnSpc>
                <a:spcPct val="130000"/>
              </a:lnSpc>
            </a:pPr>
            <a:r>
              <a:t>输入资料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48840" y="1737360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500" b="0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公司产品信息 + 销售流程 + 目标客户画像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371600" y="2240280"/>
            <a:ext cx="9418320" cy="7315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2377440"/>
            <a:ext cx="457200" cy="457200"/>
          </a:xfrm>
          <a:prstGeom prst="ellipse">
            <a:avLst/>
          </a:prstGeom>
          <a:solidFill>
            <a:srgbClr val="D958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536192" y="2423160"/>
            <a:ext cx="402336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48840" y="2286000"/>
            <a:ext cx="2286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1B4D3E"/>
                </a:solidFill>
                <a:latin typeface="Noto Sans CJK SC"/>
              </a:defRPr>
              <a:lnSpc>
                <a:spcPct val="130000"/>
              </a:lnSpc>
            </a:pPr>
            <a:r>
              <a:t>AI生成大纲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48840" y="2606040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500" b="0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自动生成7天训练大纲 + 每日学习清单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371600" y="3108960"/>
            <a:ext cx="9418320" cy="7315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508760" y="3246120"/>
            <a:ext cx="457200" cy="457200"/>
          </a:xfrm>
          <a:prstGeom prst="ellipse">
            <a:avLst/>
          </a:prstGeom>
          <a:solidFill>
            <a:srgbClr val="D958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536192" y="3291840"/>
            <a:ext cx="402336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03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48840" y="3154680"/>
            <a:ext cx="2286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1B4D3E"/>
                </a:solidFill>
                <a:latin typeface="Noto Sans CJK SC"/>
              </a:defRPr>
              <a:lnSpc>
                <a:spcPct val="130000"/>
              </a:lnSpc>
            </a:pPr>
            <a:r>
              <a:t>配套考核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148840" y="3474720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500" b="0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选择题 + 情景模拟 + 导师评分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371600" y="3977640"/>
            <a:ext cx="9418320" cy="7315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1508760" y="4114800"/>
            <a:ext cx="457200" cy="457200"/>
          </a:xfrm>
          <a:prstGeom prst="ellipse">
            <a:avLst/>
          </a:prstGeom>
          <a:solidFill>
            <a:srgbClr val="D958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536192" y="4160520"/>
            <a:ext cx="402336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04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148840" y="4023360"/>
            <a:ext cx="2286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1B4D3E"/>
                </a:solidFill>
                <a:latin typeface="Noto Sans CJK SC"/>
              </a:defRPr>
              <a:lnSpc>
                <a:spcPct val="130000"/>
              </a:lnSpc>
            </a:pPr>
            <a:r>
              <a:t>5天路径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148840" y="4343400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500" b="0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产品知识→客户沟通→异议处理→关单技巧→实战考核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31520" y="5029200"/>
            <a:ext cx="10515600" cy="1188720"/>
          </a:xfrm>
          <a:prstGeom prst="roundRect">
            <a:avLst>
              <a:gd name="adj" fmla="val 8000"/>
            </a:avLst>
          </a:prstGeom>
          <a:solidFill>
            <a:srgbClr val="1B4D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005840" y="5166360"/>
            <a:ext cx="100584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FFFFFF"/>
                </a:solidFill>
                <a:latin typeface="Noto Sans CJK SC"/>
              </a:defRPr>
              <a:lnSpc>
                <a:spcPct val="150000"/>
              </a:lnSpc>
            </a:pPr>
            <a:r>
              <a:t>🤖 AI Prompt：</a:t>
            </a:r>
            <a:br/>
            <a:r>
              <a:t>"请根据我们公司的产品信息、销售流程和目标客户画像，生成一份7天销售新人训练计划，包含每日学习清单、配套考核题目和评分标准。"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155680" y="6446520"/>
            <a:ext cx="822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9E9D99"/>
                </a:solidFill>
                <a:latin typeface="Noto Sans CJK SC"/>
              </a:defRPr>
              <a:lnSpc>
                <a:spcPct val="130000"/>
              </a:lnSpc>
            </a:pPr>
            <a: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2E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731520" y="365760"/>
            <a:ext cx="1097280" cy="384048"/>
          </a:xfrm>
          <a:prstGeom prst="roundRect">
            <a:avLst>
              <a:gd name="adj" fmla="val 8000"/>
            </a:avLst>
          </a:prstGeom>
          <a:solidFill>
            <a:srgbClr val="4A90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03860"/>
            <a:ext cx="1097280" cy="3078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3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模块二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11680" y="365760"/>
            <a:ext cx="9144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3400" b="1">
                <a:solidFill>
                  <a:srgbClr val="1A2A44"/>
                </a:solidFill>
                <a:latin typeface="Noto Sans CJK SC"/>
              </a:defRPr>
              <a:lnSpc>
                <a:spcPct val="110000"/>
              </a:lnSpc>
            </a:pPr>
            <a:r>
              <a:t>M2 AI一键生成100+FAQ知识库 💬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371600"/>
            <a:ext cx="10515600" cy="7315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31520" y="1371600"/>
            <a:ext cx="73152" cy="731520"/>
          </a:xfrm>
          <a:prstGeom prst="rect">
            <a:avLst/>
          </a:prstGeom>
          <a:solidFill>
            <a:srgbClr val="4A90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1051560" y="1481328"/>
            <a:ext cx="1645920" cy="457200"/>
          </a:xfrm>
          <a:prstGeom prst="roundRect">
            <a:avLst>
              <a:gd name="adj" fmla="val 8000"/>
            </a:avLst>
          </a:prstGeom>
          <a:solidFill>
            <a:srgbClr val="4A90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51560" y="1519428"/>
            <a:ext cx="1645920" cy="381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了解阶段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26080" y="1508760"/>
            <a:ext cx="8046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600" b="0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你们是做什么的？和别家有什么区别？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31520" y="2240280"/>
            <a:ext cx="10515600" cy="7315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731520" y="2240280"/>
            <a:ext cx="73152" cy="731520"/>
          </a:xfrm>
          <a:prstGeom prst="rect">
            <a:avLst/>
          </a:prstGeom>
          <a:solidFill>
            <a:srgbClr val="3D8B7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1051560" y="2350008"/>
            <a:ext cx="1645920" cy="457200"/>
          </a:xfrm>
          <a:prstGeom prst="roundRect">
            <a:avLst>
              <a:gd name="adj" fmla="val 8000"/>
            </a:avLst>
          </a:prstGeom>
          <a:solidFill>
            <a:srgbClr val="3D8B7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51560" y="2388108"/>
            <a:ext cx="1645920" cy="381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咨询阶段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26080" y="2377440"/>
            <a:ext cx="8046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600" b="0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效果怎么样？有案例吗？多少钱？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31520" y="3108960"/>
            <a:ext cx="10515600" cy="7315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731520" y="3108960"/>
            <a:ext cx="73152" cy="731520"/>
          </a:xfrm>
          <a:prstGeom prst="rect">
            <a:avLst/>
          </a:prstGeom>
          <a:solidFill>
            <a:srgbClr val="E88D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1051560" y="3218688"/>
            <a:ext cx="1645920" cy="457200"/>
          </a:xfrm>
          <a:prstGeom prst="roundRect">
            <a:avLst>
              <a:gd name="adj" fmla="val 8000"/>
            </a:avLst>
          </a:prstGeom>
          <a:solidFill>
            <a:srgbClr val="E88D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51560" y="3256788"/>
            <a:ext cx="1645920" cy="381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犹豫阶段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926080" y="3246120"/>
            <a:ext cx="8046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600" b="0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太贵了…我再想想…我问一下别人…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31520" y="3977640"/>
            <a:ext cx="10515600" cy="7315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731520" y="3977640"/>
            <a:ext cx="73152" cy="731520"/>
          </a:xfrm>
          <a:prstGeom prst="rect">
            <a:avLst/>
          </a:prstGeom>
          <a:solidFill>
            <a:srgbClr val="8B6F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1051560" y="4087368"/>
            <a:ext cx="1645920" cy="457200"/>
          </a:xfrm>
          <a:prstGeom prst="roundRect">
            <a:avLst>
              <a:gd name="adj" fmla="val 8000"/>
            </a:avLst>
          </a:prstGeom>
          <a:solidFill>
            <a:srgbClr val="8B6F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051560" y="4125468"/>
            <a:ext cx="1645920" cy="381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下单阶段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926080" y="4114800"/>
            <a:ext cx="8046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600" b="0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怎么付款？能不能便宜点？什么时候交付？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31520" y="4846320"/>
            <a:ext cx="10515600" cy="7315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731520" y="4846320"/>
            <a:ext cx="73152" cy="731520"/>
          </a:xfrm>
          <a:prstGeom prst="rect">
            <a:avLst/>
          </a:prstGeom>
          <a:solidFill>
            <a:srgbClr val="D958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1051560" y="4956048"/>
            <a:ext cx="1645920" cy="457200"/>
          </a:xfrm>
          <a:prstGeom prst="roundRect">
            <a:avLst>
              <a:gd name="adj" fmla="val 8000"/>
            </a:avLst>
          </a:prstGeom>
          <a:solidFill>
            <a:srgbClr val="D958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1051560" y="4994148"/>
            <a:ext cx="1645920" cy="381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售后阶段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926080" y="4983480"/>
            <a:ext cx="8046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600" b="0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不满意怎么办？能退吗？后续服务呢？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2286000" y="5577840"/>
            <a:ext cx="7616952" cy="548640"/>
          </a:xfrm>
          <a:prstGeom prst="roundRect">
            <a:avLst>
              <a:gd name="adj" fmla="val 8000"/>
            </a:avLst>
          </a:prstGeom>
          <a:solidFill>
            <a:srgbClr val="4A90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2468880" y="5650992"/>
            <a:ext cx="7251192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5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🤖 AI指令：每阶段生成20个问题 + 3种风格标准回答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1155680" y="6446520"/>
            <a:ext cx="822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9E9D99"/>
                </a:solidFill>
                <a:latin typeface="Noto Sans CJK SC"/>
              </a:defRPr>
              <a:lnSpc>
                <a:spcPct val="130000"/>
              </a:lnSpc>
            </a:pPr>
            <a: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6B2C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5400"/>
          </a:xfrm>
          <a:prstGeom prst="rect">
            <a:avLst/>
          </a:prstGeom>
          <a:solidFill>
            <a:srgbClr val="C295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20040"/>
            <a:ext cx="10515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M3 应对拒绝的AI话术 🛡️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868680"/>
            <a:ext cx="10515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600" b="0">
                <a:solidFill>
                  <a:srgbClr val="9E9D99"/>
                </a:solidFill>
                <a:latin typeface="Noto Sans CJK SC"/>
              </a:defRPr>
              <a:lnSpc>
                <a:spcPct val="130000"/>
              </a:lnSpc>
            </a:pPr>
            <a:r>
              <a:t>5种常见拒绝场景，每场景3套话术策略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463040"/>
            <a:ext cx="3840480" cy="502920"/>
          </a:xfrm>
          <a:prstGeom prst="roundRect">
            <a:avLst>
              <a:gd name="adj" fmla="val 8000"/>
            </a:avLst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4572000" y="1463040"/>
            <a:ext cx="6858000" cy="502920"/>
          </a:xfrm>
          <a:prstGeom prst="roundRect">
            <a:avLst>
              <a:gd name="adj" fmla="val 8000"/>
            </a:avLst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1481328"/>
            <a:ext cx="3474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客户拒绝场景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54880" y="1481328"/>
            <a:ext cx="64922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AI话术策略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1520" y="1965960"/>
            <a:ext cx="3840480" cy="59436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057400"/>
            <a:ext cx="34747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6B2C2A"/>
                </a:solidFill>
                <a:latin typeface="Noto Sans CJK SC"/>
              </a:defRPr>
              <a:lnSpc>
                <a:spcPct val="130000"/>
              </a:lnSpc>
            </a:pPr>
            <a:r>
              <a:t>"我不需要"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0" y="1965960"/>
            <a:ext cx="6858000" cy="59436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754880" y="2057400"/>
            <a:ext cx="64922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500" b="0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痛点唤醒 → 案例引导 → 轻量试水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31520" y="2651760"/>
            <a:ext cx="3840480" cy="594360"/>
          </a:xfrm>
          <a:prstGeom prst="roundRect">
            <a:avLst>
              <a:gd name="adj" fmla="val 8000"/>
            </a:avLst>
          </a:prstGeom>
          <a:solidFill>
            <a:srgbClr val="EEF2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14400" y="2743200"/>
            <a:ext cx="34747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6B2C2A"/>
                </a:solidFill>
                <a:latin typeface="Noto Sans CJK SC"/>
              </a:defRPr>
              <a:lnSpc>
                <a:spcPct val="130000"/>
              </a:lnSpc>
            </a:pPr>
            <a:r>
              <a:t>"太贵了"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572000" y="2651760"/>
            <a:ext cx="6858000" cy="594360"/>
          </a:xfrm>
          <a:prstGeom prst="roundRect">
            <a:avLst>
              <a:gd name="adj" fmla="val 8000"/>
            </a:avLst>
          </a:prstGeom>
          <a:solidFill>
            <a:srgbClr val="EEF2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754880" y="2743200"/>
            <a:ext cx="64922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500" b="0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价值换算 → 对比算账 → 分期方案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31520" y="3337560"/>
            <a:ext cx="3840480" cy="59436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14400" y="3429000"/>
            <a:ext cx="34747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6B2C2A"/>
                </a:solidFill>
                <a:latin typeface="Noto Sans CJK SC"/>
              </a:defRPr>
              <a:lnSpc>
                <a:spcPct val="130000"/>
              </a:lnSpc>
            </a:pPr>
            <a:r>
              <a:t>"我再考虑"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0" y="3337560"/>
            <a:ext cx="6858000" cy="59436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754880" y="3429000"/>
            <a:ext cx="64922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500" b="0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限时限量 → 风险逆转 → 决策辅助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31520" y="4023360"/>
            <a:ext cx="3840480" cy="594360"/>
          </a:xfrm>
          <a:prstGeom prst="roundRect">
            <a:avLst>
              <a:gd name="adj" fmla="val 8000"/>
            </a:avLst>
          </a:prstGeom>
          <a:solidFill>
            <a:srgbClr val="EEF2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14400" y="4114800"/>
            <a:ext cx="34747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6B2C2A"/>
                </a:solidFill>
                <a:latin typeface="Noto Sans CJK SC"/>
              </a:defRPr>
              <a:lnSpc>
                <a:spcPct val="130000"/>
              </a:lnSpc>
            </a:pPr>
            <a:r>
              <a:t>"问老婆/老板"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572000" y="4023360"/>
            <a:ext cx="6858000" cy="594360"/>
          </a:xfrm>
          <a:prstGeom prst="roundRect">
            <a:avLst>
              <a:gd name="adj" fmla="val 8000"/>
            </a:avLst>
          </a:prstGeom>
          <a:solidFill>
            <a:srgbClr val="EEF2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754880" y="4114800"/>
            <a:ext cx="64922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500" b="0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陪同决策 → 资料包 → 三方通话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31520" y="4709160"/>
            <a:ext cx="3840480" cy="59436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914400" y="4800600"/>
            <a:ext cx="34747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6B2C2A"/>
                </a:solidFill>
                <a:latin typeface="Noto Sans CJK SC"/>
              </a:defRPr>
              <a:lnSpc>
                <a:spcPct val="130000"/>
              </a:lnSpc>
            </a:pPr>
            <a:r>
              <a:t>"已经有人做了"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4572000" y="4709160"/>
            <a:ext cx="6858000" cy="59436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754880" y="4800600"/>
            <a:ext cx="64922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500" b="0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差异化对比 → 效果案例 → 免费试用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828800" y="5760720"/>
            <a:ext cx="853135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C2956B"/>
                </a:solidFill>
                <a:latin typeface="Noto Sans CJK SC"/>
              </a:defRPr>
              <a:lnSpc>
                <a:spcPct val="130000"/>
              </a:lnSpc>
            </a:pPr>
            <a:r>
              <a:t>🤖 AI指令：每类场景生成3套话术（进攻型 / 温和型 / 故事型）</a:t>
            </a:r>
          </a:p>
        </p:txBody>
      </p:sp>
      <p:sp>
        <p:nvSpPr>
          <p:cNvPr id="30" name="Rectangle 29"/>
          <p:cNvSpPr/>
          <p:nvPr/>
        </p:nvSpPr>
        <p:spPr>
          <a:xfrm>
            <a:off x="0" y="6784848"/>
            <a:ext cx="12191695" cy="25400"/>
          </a:xfrm>
          <a:prstGeom prst="rect">
            <a:avLst/>
          </a:prstGeom>
          <a:solidFill>
            <a:srgbClr val="C295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11155680" y="6446520"/>
            <a:ext cx="822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9E9D99"/>
                </a:solidFill>
                <a:latin typeface="Noto Sans CJK SC"/>
              </a:defRPr>
              <a:lnSpc>
                <a:spcPct val="130000"/>
              </a:lnSpc>
            </a:pPr>
            <a: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8F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515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3400" b="1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M3 应对比价与犹豫的AI话术 ⚔️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188720"/>
            <a:ext cx="5029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2200" b="1">
                <a:solidFill>
                  <a:srgbClr val="5C2D1A"/>
                </a:solidFill>
                <a:latin typeface="Noto Sans CJK SC"/>
              </a:defRPr>
              <a:lnSpc>
                <a:spcPct val="130000"/>
              </a:lnSpc>
            </a:pPr>
            <a:r>
              <a:t>⚔️ 比价场景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691640"/>
            <a:ext cx="5029200" cy="868680"/>
          </a:xfrm>
          <a:prstGeom prst="roundRect">
            <a:avLst>
              <a:gd name="adj" fmla="val 8000"/>
            </a:avLst>
          </a:prstGeom>
          <a:solidFill>
            <a:srgbClr val="5C2D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783080"/>
            <a:ext cx="46634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"XX家便宜30%"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148840"/>
            <a:ext cx="46634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F8F2E8"/>
                </a:solidFill>
                <a:latin typeface="Noto Sans CJK SC"/>
              </a:defRPr>
              <a:lnSpc>
                <a:spcPct val="130000"/>
              </a:lnSpc>
            </a:pPr>
            <a:r>
              <a:t>拆隐性成本 + 效果对比 + 长期ROI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2697480"/>
            <a:ext cx="5029200" cy="868680"/>
          </a:xfrm>
          <a:prstGeom prst="roundRect">
            <a:avLst>
              <a:gd name="adj" fmla="val 8000"/>
            </a:avLst>
          </a:prstGeom>
          <a:solidFill>
            <a:srgbClr val="5C2D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2788920"/>
            <a:ext cx="46634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"拼多多才XX元"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3154680"/>
            <a:ext cx="46634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F8F2E8"/>
                </a:solidFill>
                <a:latin typeface="Noto Sans CJK SC"/>
              </a:defRPr>
              <a:lnSpc>
                <a:spcPct val="130000"/>
              </a:lnSpc>
            </a:pPr>
            <a:r>
              <a:t>服务差异 + 售后保障 + 安全背书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31520" y="3703320"/>
            <a:ext cx="5029200" cy="868680"/>
          </a:xfrm>
          <a:prstGeom prst="roundRect">
            <a:avLst>
              <a:gd name="adj" fmla="val 8000"/>
            </a:avLst>
          </a:prstGeom>
          <a:solidFill>
            <a:srgbClr val="5C2D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14400" y="3794760"/>
            <a:ext cx="46634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"我自己也能做"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4160520"/>
            <a:ext cx="46634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F8F2E8"/>
                </a:solidFill>
                <a:latin typeface="Noto Sans CJK SC"/>
              </a:defRPr>
              <a:lnSpc>
                <a:spcPct val="130000"/>
              </a:lnSpc>
            </a:pPr>
            <a:r>
              <a:t>时间成本 + 专业效率差 + 试错代价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0" y="1188720"/>
            <a:ext cx="5029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2200" b="1">
                <a:solidFill>
                  <a:srgbClr val="1A2A44"/>
                </a:solidFill>
                <a:latin typeface="Noto Sans CJK SC"/>
              </a:defRPr>
              <a:lnSpc>
                <a:spcPct val="130000"/>
              </a:lnSpc>
            </a:pPr>
            <a:r>
              <a:t>🤔 犹豫场景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0" y="1691640"/>
            <a:ext cx="5029200" cy="868680"/>
          </a:xfrm>
          <a:prstGeom prst="roundRect">
            <a:avLst>
              <a:gd name="adj" fmla="val 8000"/>
            </a:avLst>
          </a:prstGeom>
          <a:solidFill>
            <a:srgbClr val="1A2A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83680" y="1783080"/>
            <a:ext cx="46634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"预算不够"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83680" y="2148840"/>
            <a:ext cx="46634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F8F2E8"/>
                </a:solidFill>
                <a:latin typeface="Noto Sans CJK SC"/>
              </a:defRPr>
              <a:lnSpc>
                <a:spcPct val="130000"/>
              </a:lnSpc>
            </a:pPr>
            <a:r>
              <a:t>方案降级 + 分期 + ROI倒推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400800" y="2697480"/>
            <a:ext cx="5029200" cy="868680"/>
          </a:xfrm>
          <a:prstGeom prst="roundRect">
            <a:avLst>
              <a:gd name="adj" fmla="val 8000"/>
            </a:avLst>
          </a:prstGeom>
          <a:solidFill>
            <a:srgbClr val="1A2A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583680" y="2788920"/>
            <a:ext cx="46634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"效果不确定"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83680" y="3154680"/>
            <a:ext cx="46634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F8F2E8"/>
                </a:solidFill>
                <a:latin typeface="Noto Sans CJK SC"/>
              </a:defRPr>
              <a:lnSpc>
                <a:spcPct val="130000"/>
              </a:lnSpc>
            </a:pPr>
            <a:r>
              <a:t>案例数据 + 零风险承诺 + 免费体验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400800" y="3703320"/>
            <a:ext cx="5029200" cy="868680"/>
          </a:xfrm>
          <a:prstGeom prst="roundRect">
            <a:avLst>
              <a:gd name="adj" fmla="val 8000"/>
            </a:avLst>
          </a:prstGeom>
          <a:solidFill>
            <a:srgbClr val="1A2A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583680" y="3794760"/>
            <a:ext cx="46634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"不着急"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83680" y="4160520"/>
            <a:ext cx="46634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F8F2E8"/>
                </a:solidFill>
                <a:latin typeface="Noto Sans CJK SC"/>
              </a:defRPr>
              <a:lnSpc>
                <a:spcPct val="130000"/>
              </a:lnSpc>
            </a:pPr>
            <a:r>
              <a:t>损失厌恶 + 机会成本 + 限时权益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155680" y="6446520"/>
            <a:ext cx="822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9E9D99"/>
                </a:solidFill>
                <a:latin typeface="Noto Sans CJK SC"/>
              </a:defRPr>
              <a:lnSpc>
                <a:spcPct val="130000"/>
              </a:lnSpc>
            </a:pPr>
            <a: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4D3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5400"/>
          </a:xfrm>
          <a:prstGeom prst="rect">
            <a:avLst/>
          </a:prstGeom>
          <a:solidFill>
            <a:srgbClr val="C295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320040"/>
            <a:ext cx="10515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M4 AI扮演客户，销售实战对练 🎭</a:t>
            </a:r>
          </a:p>
        </p:txBody>
      </p:sp>
      <p:sp>
        <p:nvSpPr>
          <p:cNvPr id="4" name="Rectangle 3"/>
          <p:cNvSpPr/>
          <p:nvPr/>
        </p:nvSpPr>
        <p:spPr>
          <a:xfrm>
            <a:off x="731520" y="1371600"/>
            <a:ext cx="3383280" cy="101600"/>
          </a:xfrm>
          <a:prstGeom prst="rect">
            <a:avLst/>
          </a:prstGeom>
          <a:solidFill>
            <a:srgbClr val="3D8B7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731520" y="1473200"/>
            <a:ext cx="3383280" cy="2286000"/>
          </a:xfrm>
          <a:prstGeom prst="roundRect">
            <a:avLst>
              <a:gd name="adj" fmla="val 8000"/>
            </a:avLst>
          </a:prstGeom>
          <a:solidFill>
            <a:srgbClr val="E6F2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400" y="1600200"/>
            <a:ext cx="3017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2000" b="1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🟢 新手模式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2057400"/>
            <a:ext cx="3017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600" b="0">
                <a:solidFill>
                  <a:srgbClr val="9E9D99"/>
                </a:solidFill>
                <a:latin typeface="Noto Sans CJK SC"/>
              </a:defRPr>
              <a:lnSpc>
                <a:spcPct val="130000"/>
              </a:lnSpc>
            </a:pPr>
            <a:r>
              <a:t>友好型客户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468880"/>
            <a:ext cx="30175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500" b="0">
                <a:solidFill>
                  <a:srgbClr val="1A1A1A"/>
                </a:solidFill>
                <a:latin typeface="Noto Sans CJK SC"/>
              </a:defRPr>
              <a:lnSpc>
                <a:spcPct val="150000"/>
              </a:lnSpc>
            </a:pPr>
            <a:r>
              <a:t>给明确需求信号</a:t>
            </a:r>
            <a:br/>
            <a:r>
              <a:t>引导销售流程推进</a:t>
            </a:r>
          </a:p>
        </p:txBody>
      </p:sp>
      <p:sp>
        <p:nvSpPr>
          <p:cNvPr id="9" name="Rectangle 8"/>
          <p:cNvSpPr/>
          <p:nvPr/>
        </p:nvSpPr>
        <p:spPr>
          <a:xfrm>
            <a:off x="4389120" y="1371600"/>
            <a:ext cx="3383280" cy="101600"/>
          </a:xfrm>
          <a:prstGeom prst="rect">
            <a:avLst/>
          </a:prstGeom>
          <a:solidFill>
            <a:srgbClr val="C295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4389120" y="1473200"/>
            <a:ext cx="3383280" cy="2286000"/>
          </a:xfrm>
          <a:prstGeom prst="roundRect">
            <a:avLst>
              <a:gd name="adj" fmla="val 8000"/>
            </a:avLst>
          </a:prstGeom>
          <a:solidFill>
            <a:srgbClr val="F8F2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00" y="1600200"/>
            <a:ext cx="3017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2000" b="1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🟡 进阶模式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0" y="2057400"/>
            <a:ext cx="3017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600" b="0">
                <a:solidFill>
                  <a:srgbClr val="9E9D99"/>
                </a:solidFill>
                <a:latin typeface="Noto Sans CJK SC"/>
              </a:defRPr>
              <a:lnSpc>
                <a:spcPct val="130000"/>
              </a:lnSpc>
            </a:pPr>
            <a:r>
              <a:t>挑剔型客户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0" y="2468880"/>
            <a:ext cx="30175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500" b="0">
                <a:solidFill>
                  <a:srgbClr val="1A1A1A"/>
                </a:solidFill>
                <a:latin typeface="Noto Sans CJK SC"/>
              </a:defRPr>
              <a:lnSpc>
                <a:spcPct val="150000"/>
              </a:lnSpc>
            </a:pPr>
            <a:r>
              <a:t>连续抛出3个异议</a:t>
            </a:r>
            <a:br/>
            <a:r>
              <a:t>测试应变能力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046720" y="1371600"/>
            <a:ext cx="3383280" cy="101600"/>
          </a:xfrm>
          <a:prstGeom prst="rect">
            <a:avLst/>
          </a:prstGeom>
          <a:solidFill>
            <a:srgbClr val="D958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8046720" y="1473200"/>
            <a:ext cx="3383280" cy="2286000"/>
          </a:xfrm>
          <a:prstGeom prst="roundRect">
            <a:avLst>
              <a:gd name="adj" fmla="val 8000"/>
            </a:avLst>
          </a:prstGeom>
          <a:solidFill>
            <a:srgbClr val="FDF0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229600" y="1600200"/>
            <a:ext cx="3017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2000" b="1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🔴 地狱模式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29600" y="2057400"/>
            <a:ext cx="3017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600" b="0">
                <a:solidFill>
                  <a:srgbClr val="9E9D99"/>
                </a:solidFill>
                <a:latin typeface="Noto Sans CJK SC"/>
              </a:defRPr>
              <a:lnSpc>
                <a:spcPct val="130000"/>
              </a:lnSpc>
            </a:pPr>
            <a:r>
              <a:t>愤怒型客户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29600" y="2468880"/>
            <a:ext cx="30175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500" b="0">
                <a:solidFill>
                  <a:srgbClr val="1A1A1A"/>
                </a:solidFill>
                <a:latin typeface="Noto Sans CJK SC"/>
              </a:defRPr>
              <a:lnSpc>
                <a:spcPct val="150000"/>
              </a:lnSpc>
            </a:pPr>
            <a:r>
              <a:t>情绪激动+砍价+威胁</a:t>
            </a:r>
            <a:br/>
            <a:r>
              <a:t>极限压力测试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31520" y="4023360"/>
            <a:ext cx="10515600" cy="16459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05840" y="4160520"/>
            <a:ext cx="10058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1B4D3E"/>
                </a:solidFill>
                <a:latin typeface="Noto Sans CJK SC"/>
              </a:defRPr>
              <a:lnSpc>
                <a:spcPct val="130000"/>
              </a:lnSpc>
            </a:pPr>
            <a:r>
              <a:t>🤖 AI Prompt 模板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05840" y="45720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1A1A1A"/>
                </a:solidFill>
                <a:latin typeface="Noto Sans CJK SC"/>
              </a:defRPr>
              <a:lnSpc>
                <a:spcPct val="150000"/>
              </a:lnSpc>
            </a:pPr>
            <a:r>
              <a:t>"你是一位对我产品感兴趣但很犹豫的客户，35岁，预算有限，曾被竞品伤害过。请和我进行销售对话，最后给我打分并指出3个改进点。"</a:t>
            </a:r>
            <a:br/>
            <a:br/>
            <a:r>
              <a:t>📊 每轮产出：对话记录 + 亮点标注 + 1-10分评分 + 改进建议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6784848"/>
            <a:ext cx="12191695" cy="25400"/>
          </a:xfrm>
          <a:prstGeom prst="rect">
            <a:avLst/>
          </a:prstGeom>
          <a:solidFill>
            <a:srgbClr val="C295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1155680" y="6446520"/>
            <a:ext cx="822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9E9D99"/>
                </a:solidFill>
                <a:latin typeface="Noto Sans CJK SC"/>
              </a:defRPr>
              <a:lnSpc>
                <a:spcPct val="130000"/>
              </a:lnSpc>
            </a:pPr>
            <a: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0E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731520" y="365760"/>
            <a:ext cx="1097280" cy="384048"/>
          </a:xfrm>
          <a:prstGeom prst="roundRect">
            <a:avLst>
              <a:gd name="adj" fmla="val 8000"/>
            </a:avLst>
          </a:prstGeom>
          <a:solidFill>
            <a:srgbClr val="8B6F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03860"/>
            <a:ext cx="1097280" cy="3078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3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模块五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11680" y="365760"/>
            <a:ext cx="9144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3400" b="1">
                <a:solidFill>
                  <a:srgbClr val="6B2C2A"/>
                </a:solidFill>
                <a:latin typeface="Noto Sans CJK SC"/>
              </a:defRPr>
              <a:lnSpc>
                <a:spcPct val="130000"/>
              </a:lnSpc>
            </a:pPr>
            <a:r>
              <a:t>M5 AI自动生成复盘报告 📊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325880"/>
            <a:ext cx="2743200" cy="457200"/>
          </a:xfrm>
          <a:prstGeom prst="roundRect">
            <a:avLst>
              <a:gd name="adj" fmla="val 8000"/>
            </a:avLst>
          </a:prstGeom>
          <a:solidFill>
            <a:srgbClr val="6B2C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3474720" y="1325880"/>
            <a:ext cx="3200400" cy="457200"/>
          </a:xfrm>
          <a:prstGeom prst="roundRect">
            <a:avLst>
              <a:gd name="adj" fmla="val 8000"/>
            </a:avLst>
          </a:prstGeom>
          <a:solidFill>
            <a:srgbClr val="6B2C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6675120" y="1325880"/>
            <a:ext cx="4572000" cy="457200"/>
          </a:xfrm>
          <a:prstGeom prst="roundRect">
            <a:avLst>
              <a:gd name="adj" fmla="val 8000"/>
            </a:avLst>
          </a:prstGeom>
          <a:solidFill>
            <a:srgbClr val="6B2C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1344168"/>
            <a:ext cx="24688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5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评分维度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11880" y="1344168"/>
            <a:ext cx="29260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5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说明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12280" y="1344168"/>
            <a:ext cx="42976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5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AI评估方式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31520" y="1783080"/>
            <a:ext cx="2743200" cy="59436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3474720" y="1783080"/>
            <a:ext cx="3200400" cy="59436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6675120" y="1783080"/>
            <a:ext cx="4572000" cy="59436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731520" y="1783080"/>
            <a:ext cx="50800" cy="594360"/>
          </a:xfrm>
          <a:prstGeom prst="rect">
            <a:avLst/>
          </a:prstGeom>
          <a:solidFill>
            <a:srgbClr val="D958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14400" y="1874520"/>
            <a:ext cx="23774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700" b="1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1. 开场破冰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611880" y="1874520"/>
            <a:ext cx="29260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500" b="0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前30秒是否建立好感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12280" y="1874520"/>
            <a:ext cx="42976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9E9D99"/>
                </a:solidFill>
                <a:latin typeface="Noto Sans CJK SC"/>
              </a:defRPr>
              <a:lnSpc>
                <a:spcPct val="130000"/>
              </a:lnSpc>
            </a:pPr>
            <a:r>
              <a:t>AI语音情感分析 + 话术匹配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31520" y="2468880"/>
            <a:ext cx="2743200" cy="594360"/>
          </a:xfrm>
          <a:prstGeom prst="roundRect">
            <a:avLst>
              <a:gd name="adj" fmla="val 8000"/>
            </a:avLst>
          </a:prstGeom>
          <a:solidFill>
            <a:srgbClr val="FDF0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3474720" y="2468880"/>
            <a:ext cx="3200400" cy="594360"/>
          </a:xfrm>
          <a:prstGeom prst="roundRect">
            <a:avLst>
              <a:gd name="adj" fmla="val 8000"/>
            </a:avLst>
          </a:prstGeom>
          <a:solidFill>
            <a:srgbClr val="FDF0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6675120" y="2468880"/>
            <a:ext cx="4572000" cy="594360"/>
          </a:xfrm>
          <a:prstGeom prst="roundRect">
            <a:avLst>
              <a:gd name="adj" fmla="val 8000"/>
            </a:avLst>
          </a:prstGeom>
          <a:solidFill>
            <a:srgbClr val="FDF0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731520" y="2468880"/>
            <a:ext cx="50800" cy="594360"/>
          </a:xfrm>
          <a:prstGeom prst="rect">
            <a:avLst/>
          </a:prstGeom>
          <a:solidFill>
            <a:srgbClr val="D958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14400" y="2560320"/>
            <a:ext cx="23774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700" b="1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2. 需求挖掘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611880" y="2560320"/>
            <a:ext cx="29260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500" b="0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是否问出3个以上关键问题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812280" y="2560320"/>
            <a:ext cx="42976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9E9D99"/>
                </a:solidFill>
                <a:latin typeface="Noto Sans CJK SC"/>
              </a:defRPr>
              <a:lnSpc>
                <a:spcPct val="130000"/>
              </a:lnSpc>
            </a:pPr>
            <a:r>
              <a:t>问题数量 + 深度 + 客户反馈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31520" y="3154680"/>
            <a:ext cx="2743200" cy="59436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3474720" y="3154680"/>
            <a:ext cx="3200400" cy="59436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6675120" y="3154680"/>
            <a:ext cx="4572000" cy="59436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731520" y="3154680"/>
            <a:ext cx="50800" cy="594360"/>
          </a:xfrm>
          <a:prstGeom prst="rect">
            <a:avLst/>
          </a:prstGeom>
          <a:solidFill>
            <a:srgbClr val="D958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14400" y="3246120"/>
            <a:ext cx="23774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700" b="1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3. 价值传递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611880" y="3246120"/>
            <a:ext cx="29260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500" b="0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核心卖点是否讲清楚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812280" y="3246120"/>
            <a:ext cx="42976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9E9D99"/>
                </a:solidFill>
                <a:latin typeface="Noto Sans CJK SC"/>
              </a:defRPr>
              <a:lnSpc>
                <a:spcPct val="130000"/>
              </a:lnSpc>
            </a:pPr>
            <a:r>
              <a:t>关键词命中率 + 客户理解度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731520" y="3840480"/>
            <a:ext cx="2743200" cy="594360"/>
          </a:xfrm>
          <a:prstGeom prst="roundRect">
            <a:avLst>
              <a:gd name="adj" fmla="val 8000"/>
            </a:avLst>
          </a:prstGeom>
          <a:solidFill>
            <a:srgbClr val="FDF0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ounded Rectangle 32"/>
          <p:cNvSpPr/>
          <p:nvPr/>
        </p:nvSpPr>
        <p:spPr>
          <a:xfrm>
            <a:off x="3474720" y="3840480"/>
            <a:ext cx="3200400" cy="594360"/>
          </a:xfrm>
          <a:prstGeom prst="roundRect">
            <a:avLst>
              <a:gd name="adj" fmla="val 8000"/>
            </a:avLst>
          </a:prstGeom>
          <a:solidFill>
            <a:srgbClr val="FDF0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ounded Rectangle 33"/>
          <p:cNvSpPr/>
          <p:nvPr/>
        </p:nvSpPr>
        <p:spPr>
          <a:xfrm>
            <a:off x="6675120" y="3840480"/>
            <a:ext cx="4572000" cy="594360"/>
          </a:xfrm>
          <a:prstGeom prst="roundRect">
            <a:avLst>
              <a:gd name="adj" fmla="val 8000"/>
            </a:avLst>
          </a:prstGeom>
          <a:solidFill>
            <a:srgbClr val="FDF0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731520" y="3840480"/>
            <a:ext cx="50800" cy="594360"/>
          </a:xfrm>
          <a:prstGeom prst="rect">
            <a:avLst/>
          </a:prstGeom>
          <a:solidFill>
            <a:srgbClr val="D958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914400" y="3931920"/>
            <a:ext cx="23774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700" b="1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4. 异议处理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611880" y="3931920"/>
            <a:ext cx="29260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500" b="0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每次异议是否有效回应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812280" y="3931920"/>
            <a:ext cx="42976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9E9D99"/>
                </a:solidFill>
                <a:latin typeface="Noto Sans CJK SC"/>
              </a:defRPr>
              <a:lnSpc>
                <a:spcPct val="130000"/>
              </a:lnSpc>
            </a:pPr>
            <a:r>
              <a:t>回应速度 + 策略匹配 + 情绪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731520" y="4526280"/>
            <a:ext cx="2743200" cy="59436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>
            <a:off x="3474720" y="4526280"/>
            <a:ext cx="3200400" cy="59436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ounded Rectangle 40"/>
          <p:cNvSpPr/>
          <p:nvPr/>
        </p:nvSpPr>
        <p:spPr>
          <a:xfrm>
            <a:off x="6675120" y="4526280"/>
            <a:ext cx="4572000" cy="59436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ectangle 41"/>
          <p:cNvSpPr/>
          <p:nvPr/>
        </p:nvSpPr>
        <p:spPr>
          <a:xfrm>
            <a:off x="731520" y="4526280"/>
            <a:ext cx="50800" cy="594360"/>
          </a:xfrm>
          <a:prstGeom prst="rect">
            <a:avLst/>
          </a:prstGeom>
          <a:solidFill>
            <a:srgbClr val="D958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914400" y="4617720"/>
            <a:ext cx="23774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700" b="1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5. 关单推进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611880" y="4617720"/>
            <a:ext cx="29260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500" b="0">
                <a:solidFill>
                  <a:srgbClr val="1A1A1A"/>
                </a:solidFill>
                <a:latin typeface="Noto Sans CJK SC"/>
              </a:defRPr>
              <a:lnSpc>
                <a:spcPct val="130000"/>
              </a:lnSpc>
            </a:pPr>
            <a:r>
              <a:t>是否有明确下一步动作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812280" y="4617720"/>
            <a:ext cx="42976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  <a:defRPr sz="1300" b="0">
                <a:solidFill>
                  <a:srgbClr val="9E9D99"/>
                </a:solidFill>
                <a:latin typeface="Noto Sans CJK SC"/>
              </a:defRPr>
              <a:lnSpc>
                <a:spcPct val="130000"/>
              </a:lnSpc>
            </a:pPr>
            <a:r>
              <a:t>关单完成度 + 成交意愿指数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2286000" y="5577840"/>
            <a:ext cx="7616952" cy="502920"/>
          </a:xfrm>
          <a:prstGeom prst="roundRect">
            <a:avLst>
              <a:gd name="adj" fmla="val 8000"/>
            </a:avLst>
          </a:prstGeom>
          <a:solidFill>
            <a:srgbClr val="6B2C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2468880" y="5605272"/>
            <a:ext cx="725119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 sz="1500" b="1">
                <a:solidFill>
                  <a:srgbClr val="FFFFFF"/>
                </a:solidFill>
                <a:latin typeface="Noto Sans CJK SC"/>
              </a:defRPr>
              <a:lnSpc>
                <a:spcPct val="130000"/>
              </a:lnSpc>
            </a:pPr>
            <a:r>
              <a:t>📊 AI复盘报告：每日自动生成 雷达图 + 文字总结 + 3条改进清单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1155680" y="6446520"/>
            <a:ext cx="822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9E9D99"/>
                </a:solidFill>
                <a:latin typeface="Noto Sans CJK SC"/>
              </a:defRPr>
              <a:lnSpc>
                <a:spcPct val="130000"/>
              </a:lnSpc>
            </a:pPr>
            <a: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